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ExtraBold" panose="00000900000000000000" pitchFamily="2" charset="0"/>
      <p:bold r:id="rId44"/>
      <p:boldItalic r:id="rId45"/>
    </p:embeddedFont>
    <p:embeddedFont>
      <p:font typeface="Montserrat ExtraLight" panose="00000300000000000000" pitchFamily="2" charset="0"/>
      <p:regular r:id="rId46"/>
      <p:bold r:id="rId47"/>
      <p:italic r:id="rId48"/>
      <p:boldItalic r:id="rId49"/>
    </p:embeddedFont>
    <p:embeddedFont>
      <p:font typeface="Montserrat Medium" panose="000006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342c92a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342c92a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3502392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3502392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342c92a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342c92a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342c92ab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342c92ab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389dcd3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389dcd3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342c92ab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342c92ab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342c92a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342c92a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342c92a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342c92a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342c92ab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342c92ab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342c92ab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342c92ab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389dcd3b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389dcd3b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389dcd3b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389dcd3b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389dcd3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389dcd3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342c92ab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342c92ab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342c92ab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342c92ab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342c92ab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342c92ab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3aef503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3aef503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342c92ab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342c92ab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3aef503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3aef503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3aef503c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3aef503c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342c92ab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342c92ab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342c92ab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a342c92ab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3aef503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3aef503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3aef503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3aef503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3aef503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3aef503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342c92ab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342c92ab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3502392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3502392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342c92ab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342c92ab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3502392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3502392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3502392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3502392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586075" y="1950100"/>
            <a:ext cx="72234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with BERT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ctrTitle"/>
          </p:nvPr>
        </p:nvSpPr>
        <p:spPr>
          <a:xfrm>
            <a:off x="1284175" y="2902563"/>
            <a:ext cx="58272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Layer Freezing, Probability Calibration, and Ordinal Rating Mapping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1" name="Google Shape;161;p36"/>
          <p:cNvSpPr txBox="1"/>
          <p:nvPr/>
        </p:nvSpPr>
        <p:spPr>
          <a:xfrm>
            <a:off x="2983500" y="4296900"/>
            <a:ext cx="335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Supervisor: Jesus Gonzalez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Partitioning</a:t>
            </a:r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original test set (25,000 reviews) was preserved as the final, held-out evaluation set to prevent data leakage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original training set was split 90/10 to create: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new training set of 22,500 reviews.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validation set of 2,500 reviews for hyperparameter tuning.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27" name="Google Shape;227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75" y="3459448"/>
            <a:ext cx="6267825" cy="12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Output</a:t>
            </a:r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pipeline produces three clean, ready-to-use CSV files: train_clean.csv, validation_clean.csv, and test_clean.csv.</a:t>
            </a:r>
            <a:endParaRPr/>
          </a:p>
        </p:txBody>
      </p:sp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75" y="2563875"/>
            <a:ext cx="4986275" cy="2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Preprocessing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1"/>
          </p:nvPr>
        </p:nvSpPr>
        <p:spPr>
          <a:xfrm>
            <a:off x="393200" y="1006675"/>
            <a:ext cx="6331200" cy="3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Dual Tokenization Strategy: The project uses two distinct tokenization methods: a custom vocabulary is built from scratch for the Kim CNN model, while the pre-trained BERT model uses its own specific WordPiece tokenizer downloaded from Hugging Face.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Different Embedding Sources: The CNN model's vocabulary is mapped to pre-trained, 300-dimensional GloVe embeddings, which are loaded from a separate file. In contrast, the BERT model uses its own contextual embeddings that are an inseparable part of the pre-trained bert-base-uncased model.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Maximum sequence length = 512 tokens: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</a:pPr>
            <a:r>
              <a:rPr lang="en" sz="1100"/>
              <a:t>Covers ~90% of reviews.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Consistency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</a:pPr>
            <a:r>
              <a:rPr lang="en" sz="1100"/>
              <a:t>Same cleaned text and same max_length used for all models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</a:pPr>
            <a:r>
              <a:rPr lang="en" sz="1100"/>
              <a:t> → differences in performance are due to architecture, not preprocessing.</a:t>
            </a:r>
            <a:endParaRPr sz="11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000"/>
          </a:p>
        </p:txBody>
      </p:sp>
      <p:cxnSp>
        <p:nvCxnSpPr>
          <p:cNvPr id="242" name="Google Shape;242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title"/>
          </p:nvPr>
        </p:nvSpPr>
        <p:spPr>
          <a:xfrm>
            <a:off x="4123875" y="3343800"/>
            <a:ext cx="3371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248" name="Google Shape;248;p48"/>
          <p:cNvSpPr txBox="1">
            <a:spLocks noGrp="1"/>
          </p:cNvSpPr>
          <p:nvPr>
            <p:ph type="title" idx="2"/>
          </p:nvPr>
        </p:nvSpPr>
        <p:spPr>
          <a:xfrm>
            <a:off x="1648420" y="31774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9" name="Google Shape;249;p48"/>
          <p:cNvCxnSpPr/>
          <p:nvPr/>
        </p:nvCxnSpPr>
        <p:spPr>
          <a:xfrm>
            <a:off x="4061325" y="31432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>
            <a:spLocks noGrp="1"/>
          </p:cNvSpPr>
          <p:nvPr>
            <p:ph type="title"/>
          </p:nvPr>
        </p:nvSpPr>
        <p:spPr>
          <a:xfrm>
            <a:off x="492130" y="1246200"/>
            <a:ext cx="6180600" cy="16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1</a:t>
            </a:r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1"/>
          </p:nvPr>
        </p:nvSpPr>
        <p:spPr>
          <a:xfrm>
            <a:off x="595299" y="2990400"/>
            <a:ext cx="7540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freeze multiple lower layers of a BERT model for IMDb sentiment analysis and still retain at least 98% of the full fine-tuned performance, while reducing the number of trainable parameters and training time?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 &amp; Pipeline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938500" y="976325"/>
            <a:ext cx="7483200" cy="3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Single Entry Point</a:t>
            </a:r>
            <a:endParaRPr sz="1000"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1000"/>
              <a:t>All experiments run via run_experiment.py.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Config-Driven Design</a:t>
            </a:r>
            <a:endParaRPr sz="1000"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1000"/>
              <a:t>Model, optimizer, layer-freezing, and training options are defined in YAML config files.</a:t>
            </a:r>
            <a:endParaRPr sz="10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/>
              <a:t>New experiments = change config file, not core code.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Shared Dataset Class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Custom PyTorch SentimentDataset:</a:t>
            </a:r>
            <a:endParaRPr sz="1000"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1000"/>
              <a:t>Handles tokenization for both CNN and BERT.</a:t>
            </a:r>
            <a:endParaRPr sz="10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/>
              <a:t>Keeps the data pipeline consistent across all models.</a:t>
            </a:r>
            <a:endParaRPr sz="1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cxnSp>
        <p:nvCxnSpPr>
          <p:cNvPr id="262" name="Google Shape;262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Experimental Environment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68" name="Google Shape;268;p51"/>
          <p:cNvSpPr txBox="1">
            <a:spLocks noGrp="1"/>
          </p:cNvSpPr>
          <p:nvPr>
            <p:ph type="body" idx="1"/>
          </p:nvPr>
        </p:nvSpPr>
        <p:spPr>
          <a:xfrm>
            <a:off x="867050" y="968225"/>
            <a:ext cx="8015100" cy="3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Hardware &amp; Platform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All experiments run on Google Colab.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GPU: NVIDIA T4.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Frameworks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PyTorch for model implementation and training.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HuggingFace Transformers for bert-base-uncased.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Reproducibility Details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loading, training loops, and evaluation integrated into the same pipeline.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Model and run configurations tracked via YAML files and seed settings.</a:t>
            </a:r>
            <a:endParaRPr sz="1000"/>
          </a:p>
        </p:txBody>
      </p:sp>
      <p:cxnSp>
        <p:nvCxnSpPr>
          <p:cNvPr id="269" name="Google Shape;269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>
            <a:spLocks noGrp="1"/>
          </p:cNvSpPr>
          <p:nvPr>
            <p:ph type="title"/>
          </p:nvPr>
        </p:nvSpPr>
        <p:spPr>
          <a:xfrm>
            <a:off x="946450" y="95775"/>
            <a:ext cx="46293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CNN Baseline Configuration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75" name="Google Shape;275;p52"/>
          <p:cNvSpPr txBox="1">
            <a:spLocks noGrp="1"/>
          </p:cNvSpPr>
          <p:nvPr>
            <p:ph type="body" idx="1"/>
          </p:nvPr>
        </p:nvSpPr>
        <p:spPr>
          <a:xfrm>
            <a:off x="698500" y="563475"/>
            <a:ext cx="8136000" cy="4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Architecture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Convolutional Neural Network based on Kim (2014).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Embeddings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Pretrained GloVe 6B, 300-dimensional (glove.6B.300d.txt).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Training Setup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Optimizer: Adadelta.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Batch size: 50 (as in Kim’s setup).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Two CNN Variants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Static CNN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GloVe embedding layer frozen.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~360,902 trainable parameters.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Non-static CNN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GloVe embedding layer fine-tuned.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~36,940,502 trainable parameters.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701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BERT Configurations &amp; Layer Freezing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81" name="Google Shape;281;p53"/>
          <p:cNvSpPr txBox="1">
            <a:spLocks noGrp="1"/>
          </p:cNvSpPr>
          <p:nvPr>
            <p:ph type="body" idx="1"/>
          </p:nvPr>
        </p:nvSpPr>
        <p:spPr>
          <a:xfrm>
            <a:off x="873125" y="984250"/>
            <a:ext cx="7667700" cy="4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Base Model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bert-base-uncased (Devlin et al., 2019)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~109M total parameters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Training Hyperparameters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Batch size: 16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rate: 2 × 10⁻⁵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epochs for all BERT runs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Layer-Freezing Variants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Full fine-tuning: all 12 encoder layers trainable (~109M params)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Freeze 4 layers: first 4 encoder layers frozen (~57.3M trainable params)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Freeze 8 layers: first 8 encoder layers frozen (~28.9M trainable params)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Freeze 11 layers: all but the last encoder layer frozen (~7.7M trainable params)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Goal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Measure the performance vs efficiency trade-off across these configurations</a:t>
            </a:r>
            <a:endParaRPr sz="1000"/>
          </a:p>
        </p:txBody>
      </p:sp>
      <p:cxnSp>
        <p:nvCxnSpPr>
          <p:cNvPr id="282" name="Google Shape;282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ctrTitle"/>
          </p:nvPr>
        </p:nvSpPr>
        <p:spPr>
          <a:xfrm>
            <a:off x="1384625" y="83125"/>
            <a:ext cx="6597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Evaluation Protocol &amp; Metrics</a:t>
            </a:r>
            <a:endParaRPr sz="2000"/>
          </a:p>
        </p:txBody>
      </p:sp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95250" y="571425"/>
            <a:ext cx="7239000" cy="44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Validation Strategy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Each model configuration trained 3 times with different seeds: 42, 123, 2025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Total of 18 runs across CNN and BERT setups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Reported Metrics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Test Accuracy (overall correctness)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F1 Score (balance between precision and recall)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For each setting: mean ± standard deviation over 3 runs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Bijay Bastakoti</a:t>
            </a:r>
            <a:br>
              <a:rPr lang="en"/>
            </a:br>
            <a:r>
              <a:rPr lang="en"/>
              <a:t>Binamra Aryal</a:t>
            </a:r>
            <a:br>
              <a:rPr lang="en"/>
            </a:br>
            <a:r>
              <a:rPr lang="en"/>
              <a:t>Navjot Gill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ctrTitle"/>
          </p:nvPr>
        </p:nvSpPr>
        <p:spPr>
          <a:xfrm>
            <a:off x="142875" y="127000"/>
            <a:ext cx="8913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latin typeface="Montserrat"/>
                <a:ea typeface="Montserrat"/>
                <a:cs typeface="Montserrat"/>
                <a:sym typeface="Montserrat"/>
              </a:rPr>
              <a:t>Table 1: Final test results + approximate training time per epoch across all models</a:t>
            </a:r>
            <a:endParaRPr/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00" y="420700"/>
            <a:ext cx="8572500" cy="4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>
            <a:spLocks noGrp="1"/>
          </p:cNvSpPr>
          <p:nvPr>
            <p:ph type="ctrTitle"/>
          </p:nvPr>
        </p:nvSpPr>
        <p:spPr>
          <a:xfrm>
            <a:off x="142875" y="127000"/>
            <a:ext cx="8913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latin typeface="Montserrat"/>
                <a:ea typeface="Montserrat"/>
                <a:cs typeface="Montserrat"/>
                <a:sym typeface="Montserrat"/>
              </a:rPr>
              <a:t>Table 2: Hyperparameter comparison </a:t>
            </a:r>
            <a:endParaRPr/>
          </a:p>
        </p:txBody>
      </p:sp>
      <p:pic>
        <p:nvPicPr>
          <p:cNvPr id="300" name="Google Shape;3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402175"/>
            <a:ext cx="7739076" cy="46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>
            <a:spLocks noGrp="1"/>
          </p:cNvSpPr>
          <p:nvPr>
            <p:ph type="ctrTitle"/>
          </p:nvPr>
        </p:nvSpPr>
        <p:spPr>
          <a:xfrm>
            <a:off x="1170325" y="305375"/>
            <a:ext cx="65970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 of our Research Question</a:t>
            </a:r>
            <a:endParaRPr sz="1800"/>
          </a:p>
        </p:txBody>
      </p:sp>
      <p:sp>
        <p:nvSpPr>
          <p:cNvPr id="306" name="Google Shape;306;p57"/>
          <p:cNvSpPr txBox="1">
            <a:spLocks noGrp="1"/>
          </p:cNvSpPr>
          <p:nvPr>
            <p:ph type="subTitle" idx="1"/>
          </p:nvPr>
        </p:nvSpPr>
        <p:spPr>
          <a:xfrm>
            <a:off x="1259525" y="995525"/>
            <a:ext cx="7884600" cy="25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Freezing 8 BERT layers preserved ~99.5% of the full fine-tuned F1 score while significantly reducing trainable parameters and training time, confirming that substantial layer freezing is possible without meaningful loss in IMDb sentiment performance.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3760324" y="3453850"/>
            <a:ext cx="341538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Post-Process</a:t>
            </a:r>
            <a:endParaRPr dirty="0"/>
          </a:p>
        </p:txBody>
      </p:sp>
      <p:sp>
        <p:nvSpPr>
          <p:cNvPr id="312" name="Google Shape;312;p58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5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Stages:</a:t>
            </a:r>
            <a:endParaRPr/>
          </a:p>
        </p:txBody>
      </p:sp>
      <p:cxnSp>
        <p:nvCxnSpPr>
          <p:cNvPr id="319" name="Google Shape;319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0" name="Google Shape;320;p59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Calibration</a:t>
            </a:r>
            <a:endParaRPr/>
          </a:p>
        </p:txBody>
      </p:sp>
      <p:sp>
        <p:nvSpPr>
          <p:cNvPr id="321" name="Google Shape;321;p59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Calibrate the confidence score</a:t>
            </a:r>
            <a:endParaRPr/>
          </a:p>
        </p:txBody>
      </p:sp>
      <p:sp>
        <p:nvSpPr>
          <p:cNvPr id="322" name="Google Shape;322;p59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Rating Mapping</a:t>
            </a:r>
            <a:endParaRPr/>
          </a:p>
        </p:txBody>
      </p:sp>
      <p:sp>
        <p:nvSpPr>
          <p:cNvPr id="323" name="Google Shape;323;p59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the calibrated score ordinally</a:t>
            </a:r>
            <a:endParaRPr/>
          </a:p>
        </p:txBody>
      </p:sp>
      <p:sp>
        <p:nvSpPr>
          <p:cNvPr id="324" name="Google Shape;324;p59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Generation</a:t>
            </a:r>
            <a:endParaRPr/>
          </a:p>
        </p:txBody>
      </p:sp>
      <p:sp>
        <p:nvSpPr>
          <p:cNvPr id="325" name="Google Shape;325;p59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the confidence score</a:t>
            </a:r>
            <a:endParaRPr/>
          </a:p>
        </p:txBody>
      </p:sp>
      <p:cxnSp>
        <p:nvCxnSpPr>
          <p:cNvPr id="326" name="Google Shape;326;p59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27" name="Google Shape;327;p59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28" name="Google Shape;328;p59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9" name="Google Shape;329;p59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/>
          </a:p>
        </p:txBody>
      </p:sp>
      <p:sp>
        <p:nvSpPr>
          <p:cNvPr id="330" name="Google Shape;330;p59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/>
          </a:p>
        </p:txBody>
      </p:sp>
      <p:sp>
        <p:nvSpPr>
          <p:cNvPr id="331" name="Google Shape;331;p59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2</a:t>
            </a:r>
            <a:endParaRPr/>
          </a:p>
        </p:txBody>
      </p:sp>
      <p:sp>
        <p:nvSpPr>
          <p:cNvPr id="337" name="Google Shape;337;p60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our model's confidence reliable, and can we improve its 'honesty'?</a:t>
            </a:r>
            <a:endParaRPr/>
          </a:p>
        </p:txBody>
      </p:sp>
      <p:cxnSp>
        <p:nvCxnSpPr>
          <p:cNvPr id="338" name="Google Shape;338;p60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Probability Generation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4" name="Google Shape;344;p61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4946400" cy="3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Capturing the Model's "Uncalibrated" Confidence Scores.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Loaded our "champion" BERT model (...seed123.pt).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 "forward pass" (inference) on all 27,500 samples.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Softmax function to convert logits into probabilities.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Saved outputs (probs, labels, ratings) to .npz files.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Result: Created the crucial "Before" snapshot of our data.</a:t>
            </a:r>
            <a:endParaRPr/>
          </a:p>
        </p:txBody>
      </p:sp>
      <p:cxnSp>
        <p:nvCxnSpPr>
          <p:cNvPr id="345" name="Google Shape;345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Probability Calibration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1" name="Google Shape;351;p62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4946400" cy="3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Measure our model's "trust gap" and create a "correction function" to fix it.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Measured baseline ECE &amp; Brier scores on the raw test data.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Fitted an Isotonic Regression model on the validation set to learn a "correction function.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Applied this correction to the test set to get new "honest" probabilities.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Result: Table on the next slide</a:t>
            </a:r>
            <a:endParaRPr/>
          </a:p>
        </p:txBody>
      </p:sp>
      <p:cxnSp>
        <p:nvCxnSpPr>
          <p:cNvPr id="352" name="Google Shape;35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Probability Calibration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8" name="Google Shape;358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371600"/>
            <a:ext cx="67246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Probability Calibration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65" name="Google Shape;36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66" name="Google Shape;366;p64" title="bert_full_finetune_seed123.pt_correction_fun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50" y="1137575"/>
            <a:ext cx="4933888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Intro/Data</a:t>
            </a:r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8" name="Google Shape;178;p38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9" name="Google Shape;179;p38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0" name="Google Shape;180;p38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Probability Calibration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72" name="Google Shape;372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73" name="Google Shape;373;p65" title="bert_full_finetune_seed123.pt_reliability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50" y="1386425"/>
            <a:ext cx="4933888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to RQ 2</a:t>
            </a:r>
            <a:endParaRPr/>
          </a:p>
        </p:txBody>
      </p:sp>
      <p:sp>
        <p:nvSpPr>
          <p:cNvPr id="379" name="Google Shape;379;p6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proved the model's confidence was unreliable but also fixable.</a:t>
            </a:r>
            <a:endParaRPr/>
          </a:p>
        </p:txBody>
      </p:sp>
      <p:cxnSp>
        <p:nvCxnSpPr>
          <p:cNvPr id="380" name="Google Shape;380;p66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3</a:t>
            </a:r>
            <a:endParaRPr/>
          </a:p>
        </p:txBody>
      </p:sp>
      <p:sp>
        <p:nvSpPr>
          <p:cNvPr id="386" name="Google Shape;386;p67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our new 'honest' probability score predict how positive a review is (from 1-5 stars)?</a:t>
            </a:r>
            <a:endParaRPr/>
          </a:p>
        </p:txBody>
      </p:sp>
      <p:cxnSp>
        <p:nvCxnSpPr>
          <p:cNvPr id="387" name="Google Shape;387;p6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Ordinal Rating Mapping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3" name="Google Shape;393;p68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589000" cy="3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To prove that our "honest" calibrated probabilities are a superior predictor of nuanced star ratings (1-5 scale).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Solved the "Gap Problem" by mapping the gappy 1-10 star ratings to a 1-5 scale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Mapped both uncalibrated and calibrated probabilities to the same 1-5 scale using the formula 1 + (prob * 4)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Compared both prediction sets against the "Ground Truth" using four new metrics: MAE, RMSE, Pearson, &amp; Spearman.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Result:Table on the next slide</a:t>
            </a:r>
            <a:endParaRPr/>
          </a:p>
        </p:txBody>
      </p:sp>
      <p:cxnSp>
        <p:nvCxnSpPr>
          <p:cNvPr id="394" name="Google Shape;394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Ordinal Rating Mapping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00" name="Google Shape;400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1" name="Google Shape;4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400" y="1386425"/>
            <a:ext cx="405518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Ordinal Rating Mapping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07" name="Google Shape;407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8" name="Google Shape;408;p70" title="bert_full_finetune_seed123.pt_ordinal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25" y="1386425"/>
            <a:ext cx="6904550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1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to RQ 3</a:t>
            </a:r>
            <a:endParaRPr/>
          </a:p>
        </p:txBody>
      </p:sp>
      <p:sp>
        <p:nvSpPr>
          <p:cNvPr id="414" name="Google Shape;414;p71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"honest" model is also a more "nuanced" model.</a:t>
            </a:r>
            <a:endParaRPr/>
          </a:p>
        </p:txBody>
      </p:sp>
      <p:cxnSp>
        <p:nvCxnSpPr>
          <p:cNvPr id="415" name="Google Shape;415;p71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3760320" y="35167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Intro/Data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7" name="Google Shape;187;p3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layer-freezing strategies and probability calibration affect classification performance and probability reliability for BERT-based sentiment models on the IMDB dataset, and how well can calibrated probabilities be mapped to ordinal star ratings?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Objectives/learning outcomes: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Understanding of Modern NLP Models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Practical Skills in Model Fine-Tuning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Proficiency in Evaluation Metrics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94" name="Google Shape;194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Papers</a:t>
            </a:r>
            <a:endParaRPr/>
          </a:p>
        </p:txBody>
      </p:sp>
      <p:sp>
        <p:nvSpPr>
          <p:cNvPr id="200" name="Google Shape;200;p41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Kim, Y. (2014). Convolutional Neural Networks for Sentence Classification.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Devlin, J., et al. (2019). BERT: Pre-training of Deep Bidirectional Transformers for Language Understanding.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Pennington, J., Socher, R., &amp; Manning, C. D. (2014). GloVe: Global Vectors for Word Representation.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Sun, C., et al. (2019). How to Fine-Tune BERT for Text Classification?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Guo, C., et al. (2017). On Calibration of Modern Neural Networks.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ctrTitle"/>
          </p:nvPr>
        </p:nvSpPr>
        <p:spPr>
          <a:xfrm>
            <a:off x="1368750" y="162500"/>
            <a:ext cx="65970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 Overview</a:t>
            </a:r>
            <a:endParaRPr sz="2000"/>
          </a:p>
        </p:txBody>
      </p:sp>
      <p:sp>
        <p:nvSpPr>
          <p:cNvPr id="206" name="Google Shape;206;p42"/>
          <p:cNvSpPr txBox="1"/>
          <p:nvPr/>
        </p:nvSpPr>
        <p:spPr>
          <a:xfrm>
            <a:off x="1289850" y="783825"/>
            <a:ext cx="6564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Question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we freeze BERT layers to reduce computation while keeping almost the similar performance?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Freezing 8 encoder layers of BERT will still retain a high amount of the full fine-tuned F1 score.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High-Level Plan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 configuration-driven pipeline,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 multiple CNN and BERT variants,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Evaluate them statistically over multiple runs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IMDb Dataset: An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Stanford Large Movie Review Dataset, containing 50,000 labeled reviews.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Structure: The data is pre-organized into train and test sets , each with pos (positive) and neg (negative) subdirectories containing the raw text files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Labeling: Sentiment labels are derived directly from the folder structure (pos/neg). The filename convention, {id}_{rating}.txt, provides the original 1-10 star rating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Positive (Label 1): Star rating of 7 or higher.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Negative (Label 0): Star rating of 4 or lower.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13" name="Google Shape;213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Preprocessing Pipeline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2353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workflow was designed for minimal but essential cleaning to preserve important linguistic signals for sentiment analysis. We explicitly avoided stop word removal and stemming/lemmatization.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Stemming or Lemmatization. Different forms of words (e.g., "amazing" vs. "amazed") can carry nuanced sentiment. The models are expected to learn these representations from the data itself.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Preserve Sentiment-Rich Punctuation. Punctuation marks such as exclamation points (!) and question marks (?), as well as emoticons, were preserved as they are strong sentiment signals.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20" name="Google Shape;220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1500</Words>
  <Application>Microsoft Office PowerPoint</Application>
  <PresentationFormat>On-screen Show (16:9)</PresentationFormat>
  <Paragraphs>180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Montserrat ExtraLight</vt:lpstr>
      <vt:lpstr>Montserrat ExtraBold</vt:lpstr>
      <vt:lpstr>Montserrat</vt:lpstr>
      <vt:lpstr>Montserrat Medium</vt:lpstr>
      <vt:lpstr>Arial</vt:lpstr>
      <vt:lpstr>Futuristic Background by Slidesgo</vt:lpstr>
      <vt:lpstr>Sentiment Analysis with BERT</vt:lpstr>
      <vt:lpstr>Team:</vt:lpstr>
      <vt:lpstr>01</vt:lpstr>
      <vt:lpstr>Intro/Data</vt:lpstr>
      <vt:lpstr>Research Question</vt:lpstr>
      <vt:lpstr>Research Papers</vt:lpstr>
      <vt:lpstr>Experiment Overview</vt:lpstr>
      <vt:lpstr>The IMDb Dataset: An Overview </vt:lpstr>
      <vt:lpstr>Our Preprocessing Pipeline </vt:lpstr>
      <vt:lpstr>Data Partitioning</vt:lpstr>
      <vt:lpstr>Final Output</vt:lpstr>
      <vt:lpstr>Preprocessing</vt:lpstr>
      <vt:lpstr>Experiments</vt:lpstr>
      <vt:lpstr>Research Question 1</vt:lpstr>
      <vt:lpstr>Project Structure &amp; Pipeline</vt:lpstr>
      <vt:lpstr>Experimental Environment</vt:lpstr>
      <vt:lpstr>CNN Baseline Configuration</vt:lpstr>
      <vt:lpstr>BERT Configurations &amp; Layer Freezing</vt:lpstr>
      <vt:lpstr>Evaluation Protocol &amp; Metrics</vt:lpstr>
      <vt:lpstr>Table 1: Final test results + approximate training time per epoch across all models</vt:lpstr>
      <vt:lpstr>Table 2: Hyperparameter comparison </vt:lpstr>
      <vt:lpstr>Analysis of our Research Question</vt:lpstr>
      <vt:lpstr>Post-Process</vt:lpstr>
      <vt:lpstr>Three Stages:</vt:lpstr>
      <vt:lpstr>Research Question 2</vt:lpstr>
      <vt:lpstr>1 Probability Generation</vt:lpstr>
      <vt:lpstr>1 Probability Calibration</vt:lpstr>
      <vt:lpstr>2 Probability Calibration</vt:lpstr>
      <vt:lpstr>2 Probability Calibration</vt:lpstr>
      <vt:lpstr>2 Probability Calibration</vt:lpstr>
      <vt:lpstr>Answer to RQ 2</vt:lpstr>
      <vt:lpstr>Research Question 3</vt:lpstr>
      <vt:lpstr>3 Ordinal Rating Mapping</vt:lpstr>
      <vt:lpstr>3 Ordinal Rating Mapping</vt:lpstr>
      <vt:lpstr>3 Ordinal Rating Mapping</vt:lpstr>
      <vt:lpstr>Answer to RQ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Aryal, Binamra</cp:lastModifiedBy>
  <cp:revision>1</cp:revision>
  <dcterms:modified xsi:type="dcterms:W3CDTF">2025-11-16T04:16:39Z</dcterms:modified>
</cp:coreProperties>
</file>